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96" y="-4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7DA59A-01BF-4543-8171-6FEE97861048}" type="datetimeFigureOut">
              <a:rPr lang="en-US" smtClean="0"/>
              <a:t>7/6/12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4E7E647-A4EB-424E-B648-30C35103BD74}" type="slidenum">
              <a:rPr lang="en-US" smtClean="0"/>
              <a:t>‹#›</a:t>
            </a:fld>
            <a:endParaRPr lang="en-US"/>
          </a:p>
        </p:txBody>
      </p:sp>
    </p:spTree>
    <p:extLst>
      <p:ext uri="{BB962C8B-B14F-4D97-AF65-F5344CB8AC3E}">
        <p14:creationId xmlns:p14="http://schemas.microsoft.com/office/powerpoint/2010/main" val="2760475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Click</a:t>
            </a:r>
            <a:r>
              <a:rPr lang="en-US" baseline="0" dirty="0" smtClean="0"/>
              <a:t> on the image to watch a quick Nike video challenging student’s to really ask themselves if their excuses are really valid…</a:t>
            </a:r>
            <a:endParaRPr lang="en-US" dirty="0"/>
          </a:p>
        </p:txBody>
      </p:sp>
      <p:sp>
        <p:nvSpPr>
          <p:cNvPr id="4" name="Slide Number Placeholder 3"/>
          <p:cNvSpPr>
            <a:spLocks noGrp="1"/>
          </p:cNvSpPr>
          <p:nvPr>
            <p:ph type="sldNum" sz="quarter" idx="10"/>
          </p:nvPr>
        </p:nvSpPr>
        <p:spPr/>
        <p:txBody>
          <a:bodyPr/>
          <a:lstStyle/>
          <a:p>
            <a:fld id="{D4E7E647-A4EB-424E-B648-30C35103BD74}" type="slidenum">
              <a:rPr lang="en-US" smtClean="0"/>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Diet and Exercise</a:t>
            </a:r>
            <a:endParaRPr lang="en-US" dirty="0"/>
          </a:p>
        </p:txBody>
      </p:sp>
      <p:sp>
        <p:nvSpPr>
          <p:cNvPr id="4" name="Slide Number Placeholder 3"/>
          <p:cNvSpPr>
            <a:spLocks noGrp="1"/>
          </p:cNvSpPr>
          <p:nvPr>
            <p:ph type="sldNum" sz="quarter" idx="10"/>
          </p:nvPr>
        </p:nvSpPr>
        <p:spPr/>
        <p:txBody>
          <a:bodyPr/>
          <a:lstStyle/>
          <a:p>
            <a:fld id="{D4E7E647-A4EB-424E-B648-30C35103BD74}" type="slidenum">
              <a:rPr lang="en-US" smtClean="0"/>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want to lose no</a:t>
            </a:r>
            <a:r>
              <a:rPr lang="en-US" baseline="0" dirty="0" smtClean="0"/>
              <a:t> more than 2 pounds a week. Its also important to remember that the average American can have 10-15 pounds of backed up food in their system. An increase in foods that clean out the digestive track can cause a quick loss of weight in the first couple of weeks. Eating processed foods or foods that are hard to digest can cause the weight to come back quickly and shouldn’t be seen as a failure of your plan.  </a:t>
            </a:r>
            <a:endParaRPr lang="en-US" dirty="0"/>
          </a:p>
        </p:txBody>
      </p:sp>
      <p:sp>
        <p:nvSpPr>
          <p:cNvPr id="4" name="Slide Number Placeholder 3"/>
          <p:cNvSpPr>
            <a:spLocks noGrp="1"/>
          </p:cNvSpPr>
          <p:nvPr>
            <p:ph type="sldNum" sz="quarter" idx="10"/>
          </p:nvPr>
        </p:nvSpPr>
        <p:spPr/>
        <p:txBody>
          <a:bodyPr/>
          <a:lstStyle/>
          <a:p>
            <a:fld id="{D4E7E647-A4EB-424E-B648-30C35103BD74}"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565DEB-9A1B-46A6-BC62-5AA5819758F2}" type="datetimeFigureOut">
              <a:rPr lang="en-US" smtClean="0"/>
              <a:t>7/6/12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565DEB-9A1B-46A6-BC62-5AA5819758F2}" type="datetimeFigureOut">
              <a:rPr lang="en-US" smtClean="0"/>
              <a:t>7/6/12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565DEB-9A1B-46A6-BC62-5AA5819758F2}" type="datetimeFigureOut">
              <a:rPr lang="en-US" smtClean="0"/>
              <a:t>7/6/12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565DEB-9A1B-46A6-BC62-5AA5819758F2}" type="datetimeFigureOut">
              <a:rPr lang="en-US" smtClean="0"/>
              <a:t>7/6/12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565DEB-9A1B-46A6-BC62-5AA5819758F2}" type="datetimeFigureOut">
              <a:rPr lang="en-US" smtClean="0"/>
              <a:t>7/6/12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565DEB-9A1B-46A6-BC62-5AA5819758F2}" type="datetimeFigureOut">
              <a:rPr lang="en-US" smtClean="0"/>
              <a:t>7/6/12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565DEB-9A1B-46A6-BC62-5AA5819758F2}" type="datetimeFigureOut">
              <a:rPr lang="en-US" smtClean="0"/>
              <a:t>7/6/12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565DEB-9A1B-46A6-BC62-5AA5819758F2}" type="datetimeFigureOut">
              <a:rPr lang="en-US" smtClean="0"/>
              <a:t>7/6/12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565DEB-9A1B-46A6-BC62-5AA5819758F2}" type="datetimeFigureOut">
              <a:rPr lang="en-US" smtClean="0"/>
              <a:t>7/6/12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65DEB-9A1B-46A6-BC62-5AA5819758F2}" type="datetimeFigureOut">
              <a:rPr lang="en-US" smtClean="0"/>
              <a:t>7/6/12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565DEB-9A1B-46A6-BC62-5AA5819758F2}" type="datetimeFigureOut">
              <a:rPr lang="en-US" smtClean="0"/>
              <a:t>7/6/12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535836-FD88-49FB-8357-E00E911FFE9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565DEB-9A1B-46A6-BC62-5AA5819758F2}" type="datetimeFigureOut">
              <a:rPr lang="en-US" smtClean="0"/>
              <a:t>7/6/12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35836-FD88-49FB-8357-E00E911FFE9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youtube.com/watch?v=iE5YK7R5Oug" TargetMode="External"/><Relationship Id="rId4" Type="http://schemas.openxmlformats.org/officeDocument/2006/relationships/image" Target="../media/image1.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myplate.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kidshealth.org/teen/food_fitness/dieting/healthy_weight_plan.html" TargetMode="External"/><Relationship Id="rId3"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a:solidFill>
            <a:srgbClr val="FFFF00"/>
          </a:solidFill>
          <a:ln w="57150">
            <a:solidFill>
              <a:schemeClr val="tx1"/>
            </a:solidFill>
          </a:ln>
        </p:spPr>
        <p:txBody>
          <a:bodyPr/>
          <a:lstStyle/>
          <a:p>
            <a:r>
              <a:rPr lang="en-US" b="1" u="sng" dirty="0" smtClean="0"/>
              <a:t>Exercise and You </a:t>
            </a:r>
            <a:br>
              <a:rPr lang="en-US" b="1" u="sng" dirty="0" smtClean="0"/>
            </a:br>
            <a:r>
              <a:rPr lang="en-US" sz="3500" dirty="0" smtClean="0"/>
              <a:t>Let’s Get a Plan!</a:t>
            </a:r>
            <a:endParaRPr lang="en-US" sz="3500" dirty="0"/>
          </a:p>
        </p:txBody>
      </p:sp>
      <p:sp>
        <p:nvSpPr>
          <p:cNvPr id="3" name="Subtitle 2"/>
          <p:cNvSpPr>
            <a:spLocks noGrp="1"/>
          </p:cNvSpPr>
          <p:nvPr>
            <p:ph type="subTitle" idx="1"/>
          </p:nvPr>
        </p:nvSpPr>
        <p:spPr>
          <a:ln w="38100">
            <a:solidFill>
              <a:schemeClr val="bg2"/>
            </a:solidFill>
          </a:ln>
        </p:spPr>
        <p:txBody>
          <a:bodyPr>
            <a:normAutofit fontScale="92500" lnSpcReduction="20000"/>
          </a:bodyPr>
          <a:lstStyle/>
          <a:p>
            <a:r>
              <a:rPr lang="en-US" dirty="0">
                <a:solidFill>
                  <a:srgbClr val="CC00FF"/>
                </a:solidFill>
              </a:rPr>
              <a:t>9.NPA.4.3</a:t>
            </a:r>
            <a:endParaRPr lang="en-US" b="1" dirty="0">
              <a:solidFill>
                <a:srgbClr val="CC00FF"/>
              </a:solidFill>
            </a:endParaRPr>
          </a:p>
          <a:p>
            <a:r>
              <a:rPr lang="en-US" dirty="0">
                <a:solidFill>
                  <a:srgbClr val="CC00FF"/>
                </a:solidFill>
              </a:rPr>
              <a:t>Implement a personal plan to improve current habits to achieve balanced </a:t>
            </a:r>
            <a:endParaRPr lang="en-US" b="1" dirty="0">
              <a:solidFill>
                <a:srgbClr val="CC00FF"/>
              </a:solidFill>
            </a:endParaRPr>
          </a:p>
          <a:p>
            <a:r>
              <a:rPr lang="en-US" dirty="0">
                <a:solidFill>
                  <a:srgbClr val="CC00FF"/>
                </a:solidFill>
              </a:rPr>
              <a:t>nutrition and fitness.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74638"/>
            <a:ext cx="6477000" cy="1143000"/>
          </a:xfrm>
          <a:ln w="57150">
            <a:solidFill>
              <a:schemeClr val="tx1"/>
            </a:solidFill>
          </a:ln>
        </p:spPr>
        <p:txBody>
          <a:bodyPr>
            <a:normAutofit fontScale="90000"/>
          </a:bodyPr>
          <a:lstStyle/>
          <a:p>
            <a:r>
              <a:rPr lang="en-US" dirty="0" smtClean="0">
                <a:solidFill>
                  <a:srgbClr val="C00000"/>
                </a:solidFill>
              </a:rPr>
              <a:t>“Excuses only satisfy </a:t>
            </a:r>
            <a:br>
              <a:rPr lang="en-US" dirty="0" smtClean="0">
                <a:solidFill>
                  <a:srgbClr val="C00000"/>
                </a:solidFill>
              </a:rPr>
            </a:br>
            <a:r>
              <a:rPr lang="en-US" dirty="0" smtClean="0">
                <a:solidFill>
                  <a:srgbClr val="C00000"/>
                </a:solidFill>
              </a:rPr>
              <a:t>the one who makes them!”</a:t>
            </a:r>
            <a:endParaRPr lang="en-US" dirty="0">
              <a:solidFill>
                <a:srgbClr val="C00000"/>
              </a:solidFill>
            </a:endParaRPr>
          </a:p>
        </p:txBody>
      </p:sp>
      <p:pic>
        <p:nvPicPr>
          <p:cNvPr id="4" name="Content Placeholder 3" descr="ANUVD8PCA0JRPVRCA7HDE6ICACYT50MCA7JOCDSCA2GFQ3SCAY9FRGNCADYG19QCA7WMA14CAED5LYBCA66WPVDCAVO0M9XCAOR1H2NCAI9Z5NFCAVNKEYJCAKAG6VRCAAE48U9CAD49DFKCA2FEE5U.jpg">
            <a:hlinkClick r:id="rId3"/>
          </p:cNvPr>
          <p:cNvPicPr>
            <a:picLocks noGrp="1" noChangeAspect="1"/>
          </p:cNvPicPr>
          <p:nvPr>
            <p:ph idx="1"/>
          </p:nvPr>
        </p:nvPicPr>
        <p:blipFill>
          <a:blip r:embed="rId4" cstate="print"/>
          <a:stretch>
            <a:fillRect/>
          </a:stretch>
        </p:blipFill>
        <p:spPr>
          <a:xfrm>
            <a:off x="2438400" y="2133600"/>
            <a:ext cx="4419600" cy="3100316"/>
          </a:xfrm>
          <a:ln w="38100">
            <a:solidFill>
              <a:schemeClr val="accent2">
                <a:lumMod val="75000"/>
              </a:schemeClr>
            </a:solidFill>
          </a:ln>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00FF"/>
          </a:solidFill>
        </p:spPr>
        <p:txBody>
          <a:bodyPr>
            <a:normAutofit fontScale="90000"/>
          </a:bodyPr>
          <a:lstStyle/>
          <a:p>
            <a:r>
              <a:rPr lang="en-US" b="1" dirty="0" smtClean="0"/>
              <a:t>To Snack or Not To Snack…</a:t>
            </a:r>
            <a:br>
              <a:rPr lang="en-US" b="1" dirty="0" smtClean="0"/>
            </a:br>
            <a:r>
              <a:rPr lang="en-US" sz="3300" b="1" dirty="0"/>
              <a:t>I</a:t>
            </a:r>
            <a:r>
              <a:rPr lang="en-US" sz="3300" b="1" dirty="0" smtClean="0"/>
              <a:t>s your snack worth the work?</a:t>
            </a:r>
            <a:endParaRPr lang="en-US" sz="3300" b="1" dirty="0"/>
          </a:p>
        </p:txBody>
      </p:sp>
      <p:sp>
        <p:nvSpPr>
          <p:cNvPr id="3" name="Content Placeholder 2"/>
          <p:cNvSpPr>
            <a:spLocks noGrp="1"/>
          </p:cNvSpPr>
          <p:nvPr>
            <p:ph idx="1"/>
          </p:nvPr>
        </p:nvSpPr>
        <p:spPr>
          <a:ln w="38100">
            <a:solidFill>
              <a:srgbClr val="CC00FF"/>
            </a:solidFill>
          </a:ln>
        </p:spPr>
        <p:txBody>
          <a:bodyPr>
            <a:normAutofit fontScale="92500" lnSpcReduction="10000"/>
          </a:bodyPr>
          <a:lstStyle/>
          <a:p>
            <a:pPr>
              <a:buNone/>
            </a:pPr>
            <a:r>
              <a:rPr lang="en-US" dirty="0" smtClean="0"/>
              <a:t> Around the room you will see cards hanging that represent an exercise and an amount of time.</a:t>
            </a:r>
          </a:p>
          <a:p>
            <a:pPr>
              <a:buNone/>
            </a:pPr>
            <a:endParaRPr lang="en-US" dirty="0" smtClean="0"/>
          </a:p>
          <a:p>
            <a:pPr>
              <a:buNone/>
            </a:pPr>
            <a:r>
              <a:rPr lang="en-US" dirty="0" smtClean="0"/>
              <a:t>1. You will be given a card with a snack option.</a:t>
            </a:r>
          </a:p>
          <a:p>
            <a:pPr>
              <a:buNone/>
            </a:pPr>
            <a:r>
              <a:rPr lang="en-US" dirty="0" smtClean="0"/>
              <a:t>2. Find the amount of exercise you would think it would take to burn off your snack food and stand their quietly.</a:t>
            </a:r>
          </a:p>
          <a:p>
            <a:pPr>
              <a:buNone/>
            </a:pPr>
            <a:r>
              <a:rPr lang="en-US" dirty="0" smtClean="0"/>
              <a:t>3. When everyone has found a spot, we will check your answers.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00FF"/>
          </a:solidFill>
        </p:spPr>
        <p:txBody>
          <a:bodyPr>
            <a:normAutofit fontScale="90000"/>
          </a:bodyPr>
          <a:lstStyle/>
          <a:p>
            <a:r>
              <a:rPr lang="en-US" b="1" dirty="0" smtClean="0"/>
              <a:t>To Snack or Not To Snack…</a:t>
            </a:r>
            <a:br>
              <a:rPr lang="en-US" b="1" dirty="0" smtClean="0"/>
            </a:br>
            <a:r>
              <a:rPr lang="en-US" sz="3300" b="1" dirty="0" smtClean="0"/>
              <a:t>is your snack worth the work?</a:t>
            </a:r>
            <a:endParaRPr lang="en-US" sz="3300" b="1" dirty="0"/>
          </a:p>
        </p:txBody>
      </p:sp>
      <p:sp>
        <p:nvSpPr>
          <p:cNvPr id="3" name="Content Placeholder 2"/>
          <p:cNvSpPr>
            <a:spLocks noGrp="1"/>
          </p:cNvSpPr>
          <p:nvPr>
            <p:ph idx="1"/>
          </p:nvPr>
        </p:nvSpPr>
        <p:spPr>
          <a:ln w="38100">
            <a:solidFill>
              <a:srgbClr val="CC00FF"/>
            </a:solidFill>
          </a:ln>
        </p:spPr>
        <p:txBody>
          <a:bodyPr>
            <a:normAutofit lnSpcReduction="10000"/>
          </a:bodyPr>
          <a:lstStyle/>
          <a:p>
            <a:pPr algn="ctr">
              <a:buNone/>
            </a:pPr>
            <a:r>
              <a:rPr lang="en-US" dirty="0" smtClean="0"/>
              <a:t> </a:t>
            </a:r>
            <a:r>
              <a:rPr lang="en-US" sz="4900" b="1" dirty="0" smtClean="0">
                <a:solidFill>
                  <a:srgbClr val="CC00FF"/>
                </a:solidFill>
              </a:rPr>
              <a:t>You are a </a:t>
            </a:r>
            <a:r>
              <a:rPr lang="en-US" sz="4900" b="1" dirty="0" smtClean="0">
                <a:solidFill>
                  <a:srgbClr val="FF0000"/>
                </a:solidFill>
              </a:rPr>
              <a:t>110</a:t>
            </a:r>
            <a:r>
              <a:rPr lang="en-US" sz="4900" b="1" dirty="0">
                <a:solidFill>
                  <a:srgbClr val="CC00FF"/>
                </a:solidFill>
              </a:rPr>
              <a:t>-</a:t>
            </a:r>
            <a:r>
              <a:rPr lang="en-US" sz="4900" b="1" dirty="0" smtClean="0">
                <a:solidFill>
                  <a:srgbClr val="CC00FF"/>
                </a:solidFill>
              </a:rPr>
              <a:t>pound </a:t>
            </a:r>
            <a:r>
              <a:rPr lang="en-US" sz="4900" b="1" dirty="0" smtClean="0">
                <a:solidFill>
                  <a:srgbClr val="CC00FF"/>
                </a:solidFill>
              </a:rPr>
              <a:t>person</a:t>
            </a:r>
          </a:p>
          <a:p>
            <a:pPr algn="ctr">
              <a:buNone/>
            </a:pPr>
            <a:endParaRPr lang="en-US" dirty="0" smtClean="0"/>
          </a:p>
          <a:p>
            <a:pPr marL="514350" indent="-514350">
              <a:buAutoNum type="arabicPeriod"/>
            </a:pPr>
            <a:r>
              <a:rPr lang="en-US" dirty="0" smtClean="0"/>
              <a:t>You will be given a card with a snack option.</a:t>
            </a:r>
          </a:p>
          <a:p>
            <a:pPr marL="514350" indent="-514350">
              <a:buAutoNum type="arabicPeriod"/>
            </a:pPr>
            <a:r>
              <a:rPr lang="en-US" dirty="0" smtClean="0"/>
              <a:t>Find the amount of exercise </a:t>
            </a:r>
            <a:r>
              <a:rPr lang="en-US" smtClean="0"/>
              <a:t>you </a:t>
            </a:r>
            <a:r>
              <a:rPr lang="en-US" smtClean="0"/>
              <a:t>think </a:t>
            </a:r>
            <a:r>
              <a:rPr lang="en-US" dirty="0" smtClean="0"/>
              <a:t>it would take to burn off your snack food and stand there quietly.</a:t>
            </a:r>
          </a:p>
          <a:p>
            <a:pPr>
              <a:buNone/>
            </a:pPr>
            <a:r>
              <a:rPr lang="en-US" dirty="0" smtClean="0"/>
              <a:t>3. When everyone has found a spot, we will check your answers.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CC00FF"/>
          </a:solidFill>
        </p:spPr>
        <p:txBody>
          <a:bodyPr>
            <a:normAutofit fontScale="90000"/>
          </a:bodyPr>
          <a:lstStyle/>
          <a:p>
            <a:r>
              <a:rPr lang="en-US" b="1" dirty="0" smtClean="0"/>
              <a:t>To Snack or Not To Snack…</a:t>
            </a:r>
            <a:br>
              <a:rPr lang="en-US" b="1" dirty="0" smtClean="0"/>
            </a:br>
            <a:r>
              <a:rPr lang="en-US" sz="3300" b="1" dirty="0" smtClean="0"/>
              <a:t>is your snack worth the work?</a:t>
            </a:r>
            <a:endParaRPr lang="en-US" sz="3300" b="1" dirty="0"/>
          </a:p>
        </p:txBody>
      </p:sp>
      <p:sp>
        <p:nvSpPr>
          <p:cNvPr id="3" name="Content Placeholder 2"/>
          <p:cNvSpPr>
            <a:spLocks noGrp="1"/>
          </p:cNvSpPr>
          <p:nvPr>
            <p:ph idx="1"/>
          </p:nvPr>
        </p:nvSpPr>
        <p:spPr>
          <a:ln w="38100">
            <a:solidFill>
              <a:srgbClr val="CC00FF"/>
            </a:solidFill>
          </a:ln>
        </p:spPr>
        <p:txBody>
          <a:bodyPr>
            <a:normAutofit lnSpcReduction="10000"/>
          </a:bodyPr>
          <a:lstStyle/>
          <a:p>
            <a:pPr algn="ctr">
              <a:buNone/>
            </a:pPr>
            <a:r>
              <a:rPr lang="en-US" dirty="0" smtClean="0"/>
              <a:t> </a:t>
            </a:r>
            <a:r>
              <a:rPr lang="en-US" sz="4900" b="1" dirty="0" smtClean="0">
                <a:solidFill>
                  <a:srgbClr val="CC00FF"/>
                </a:solidFill>
              </a:rPr>
              <a:t>You are a </a:t>
            </a:r>
            <a:r>
              <a:rPr lang="en-US" sz="4900" b="1" dirty="0" smtClean="0">
                <a:solidFill>
                  <a:srgbClr val="FF0000"/>
                </a:solidFill>
              </a:rPr>
              <a:t>170-</a:t>
            </a:r>
            <a:r>
              <a:rPr lang="en-US" sz="4900" b="1" dirty="0" smtClean="0">
                <a:solidFill>
                  <a:srgbClr val="CC00FF"/>
                </a:solidFill>
              </a:rPr>
              <a:t>pound </a:t>
            </a:r>
            <a:r>
              <a:rPr lang="en-US" sz="4900" b="1" dirty="0" smtClean="0">
                <a:solidFill>
                  <a:srgbClr val="CC00FF"/>
                </a:solidFill>
              </a:rPr>
              <a:t>person</a:t>
            </a:r>
          </a:p>
          <a:p>
            <a:pPr>
              <a:buNone/>
            </a:pPr>
            <a:endParaRPr lang="en-US" dirty="0" smtClean="0"/>
          </a:p>
          <a:p>
            <a:pPr marL="514350" indent="-514350">
              <a:buAutoNum type="arabicPeriod"/>
            </a:pPr>
            <a:r>
              <a:rPr lang="en-US" dirty="0" smtClean="0"/>
              <a:t>You will be given a card with a snack option.</a:t>
            </a:r>
          </a:p>
          <a:p>
            <a:pPr marL="514350" indent="-514350">
              <a:buAutoNum type="arabicPeriod"/>
            </a:pPr>
            <a:r>
              <a:rPr lang="en-US" dirty="0" smtClean="0"/>
              <a:t>Find the amount of exercise you think it would take to burn off your snack food and stand there quietly.</a:t>
            </a:r>
          </a:p>
          <a:p>
            <a:pPr>
              <a:buNone/>
            </a:pPr>
            <a:r>
              <a:rPr lang="en-US" dirty="0" smtClean="0"/>
              <a:t>3. When everyone has found a spot, we will check your answers.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rgbClr val="0070C0"/>
            </a:solidFill>
          </a:ln>
        </p:spPr>
        <p:txBody>
          <a:bodyPr/>
          <a:lstStyle/>
          <a:p>
            <a:r>
              <a:rPr lang="en-US" b="1" dirty="0" smtClean="0">
                <a:solidFill>
                  <a:srgbClr val="0070C0"/>
                </a:solidFill>
              </a:rPr>
              <a:t>Healthy Weight:</a:t>
            </a:r>
            <a:endParaRPr lang="en-US" b="1" dirty="0">
              <a:solidFill>
                <a:srgbClr val="0070C0"/>
              </a:solidFill>
            </a:endParaRPr>
          </a:p>
        </p:txBody>
      </p:sp>
      <p:sp>
        <p:nvSpPr>
          <p:cNvPr id="3" name="Content Placeholder 2"/>
          <p:cNvSpPr>
            <a:spLocks noGrp="1"/>
          </p:cNvSpPr>
          <p:nvPr>
            <p:ph idx="1"/>
          </p:nvPr>
        </p:nvSpPr>
        <p:spPr/>
        <p:txBody>
          <a:bodyPr/>
          <a:lstStyle/>
          <a:p>
            <a:pPr algn="ctr">
              <a:buNone/>
            </a:pPr>
            <a:endParaRPr lang="en-US" b="1" dirty="0" smtClean="0">
              <a:solidFill>
                <a:srgbClr val="0070C0"/>
              </a:solidFill>
            </a:endParaRPr>
          </a:p>
          <a:p>
            <a:pPr algn="ctr">
              <a:buNone/>
            </a:pPr>
            <a:r>
              <a:rPr lang="en-US" b="1" dirty="0" smtClean="0">
                <a:solidFill>
                  <a:srgbClr val="0070C0"/>
                </a:solidFill>
              </a:rPr>
              <a:t>What two things must be in balance </a:t>
            </a:r>
          </a:p>
          <a:p>
            <a:pPr algn="ctr">
              <a:buNone/>
            </a:pPr>
            <a:r>
              <a:rPr lang="en-US" b="1" dirty="0" smtClean="0">
                <a:solidFill>
                  <a:srgbClr val="0070C0"/>
                </a:solidFill>
              </a:rPr>
              <a:t>to reach and maintain a healthy weight?</a:t>
            </a:r>
            <a:endParaRPr lang="en-US" b="1" dirty="0">
              <a:solidFill>
                <a:srgbClr val="0070C0"/>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lstStyle/>
          <a:p>
            <a:r>
              <a:rPr lang="en-US" b="1" dirty="0" smtClean="0"/>
              <a:t>3500 calories = 1 pound of fat</a:t>
            </a:r>
            <a:endParaRPr lang="en-US" b="1" dirty="0"/>
          </a:p>
        </p:txBody>
      </p:sp>
      <p:sp>
        <p:nvSpPr>
          <p:cNvPr id="3" name="Content Placeholder 2"/>
          <p:cNvSpPr>
            <a:spLocks noGrp="1"/>
          </p:cNvSpPr>
          <p:nvPr>
            <p:ph idx="1"/>
          </p:nvPr>
        </p:nvSpPr>
        <p:spPr>
          <a:ln w="76200">
            <a:solidFill>
              <a:schemeClr val="bg1"/>
            </a:solidFill>
          </a:ln>
        </p:spPr>
        <p:txBody>
          <a:bodyPr/>
          <a:lstStyle/>
          <a:p>
            <a:pPr algn="ctr">
              <a:buNone/>
            </a:pPr>
            <a:endParaRPr lang="en-US" dirty="0" smtClean="0"/>
          </a:p>
          <a:p>
            <a:pPr algn="ctr">
              <a:buNone/>
            </a:pPr>
            <a:r>
              <a:rPr lang="en-US" dirty="0" smtClean="0"/>
              <a:t>Many diets offer hope of losing weight rapidly. </a:t>
            </a:r>
          </a:p>
          <a:p>
            <a:endParaRPr lang="en-US" dirty="0"/>
          </a:p>
          <a:p>
            <a:pPr algn="ctr">
              <a:buNone/>
            </a:pPr>
            <a:r>
              <a:rPr lang="en-US" dirty="0" smtClean="0"/>
              <a:t>   We know that to keep our weight </a:t>
            </a:r>
          </a:p>
          <a:p>
            <a:pPr algn="ctr">
              <a:buNone/>
            </a:pPr>
            <a:r>
              <a:rPr lang="en-US" dirty="0" smtClean="0"/>
              <a:t>balanced our goal should be to lose </a:t>
            </a:r>
          </a:p>
          <a:p>
            <a:pPr algn="ctr">
              <a:buNone/>
            </a:pPr>
            <a:r>
              <a:rPr lang="en-US" dirty="0" smtClean="0"/>
              <a:t>how many pounds a week?</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dirty="0" smtClean="0"/>
              <a:t>“How did your diet add up?”</a:t>
            </a:r>
            <a:endParaRPr lang="en-US" dirty="0"/>
          </a:p>
        </p:txBody>
      </p:sp>
      <p:sp>
        <p:nvSpPr>
          <p:cNvPr id="3" name="Content Placeholder 2"/>
          <p:cNvSpPr>
            <a:spLocks noGrp="1"/>
          </p:cNvSpPr>
          <p:nvPr>
            <p:ph idx="1"/>
          </p:nvPr>
        </p:nvSpPr>
        <p:spPr>
          <a:ln w="76200">
            <a:solidFill>
              <a:srgbClr val="FFFF00"/>
            </a:solidFill>
          </a:ln>
        </p:spPr>
        <p:txBody>
          <a:bodyPr/>
          <a:lstStyle/>
          <a:p>
            <a:r>
              <a:rPr lang="en-US" dirty="0" smtClean="0"/>
              <a:t>Open the </a:t>
            </a:r>
            <a:r>
              <a:rPr lang="en-US" dirty="0" smtClean="0">
                <a:hlinkClick r:id="rId2"/>
              </a:rPr>
              <a:t>www.myplate.gov</a:t>
            </a:r>
            <a:r>
              <a:rPr lang="en-US" dirty="0" smtClean="0"/>
              <a:t> website</a:t>
            </a:r>
          </a:p>
          <a:p>
            <a:r>
              <a:rPr lang="en-US" dirty="0" smtClean="0"/>
              <a:t>Login (or create an account and profile)</a:t>
            </a:r>
          </a:p>
          <a:p>
            <a:r>
              <a:rPr lang="en-US" dirty="0" smtClean="0"/>
              <a:t>Enter the food and activity from your food log.</a:t>
            </a:r>
          </a:p>
          <a:p>
            <a:r>
              <a:rPr lang="en-US" dirty="0" smtClean="0"/>
              <a:t>Print your dashboard and use it to complete the “How did your diet add up?” worksheet.</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w="76200">
            <a:solidFill>
              <a:srgbClr val="0070C0"/>
            </a:solidFill>
          </a:ln>
        </p:spPr>
        <p:txBody>
          <a:bodyPr/>
          <a:lstStyle/>
          <a:p>
            <a:r>
              <a:rPr lang="en-US" b="1" dirty="0" smtClean="0"/>
              <a:t>Create Your </a:t>
            </a:r>
            <a:r>
              <a:rPr lang="en-US" b="1" dirty="0"/>
              <a:t>O</a:t>
            </a:r>
            <a:r>
              <a:rPr lang="en-US" b="1" dirty="0" smtClean="0"/>
              <a:t>wn Plan</a:t>
            </a:r>
            <a:endParaRPr lang="en-US" b="1" dirty="0"/>
          </a:p>
        </p:txBody>
      </p:sp>
      <p:pic>
        <p:nvPicPr>
          <p:cNvPr id="4" name="Content Placeholder 3" descr="T_Healthyweight_moduleA1.jpg">
            <a:hlinkClick r:id="rId2"/>
          </p:cNvPr>
          <p:cNvPicPr>
            <a:picLocks noGrp="1" noChangeAspect="1"/>
          </p:cNvPicPr>
          <p:nvPr>
            <p:ph idx="1"/>
          </p:nvPr>
        </p:nvPicPr>
        <p:blipFill>
          <a:blip r:embed="rId3" cstate="print"/>
          <a:stretch>
            <a:fillRect/>
          </a:stretch>
        </p:blipFill>
        <p:spPr>
          <a:xfrm>
            <a:off x="0" y="4147344"/>
            <a:ext cx="9144000" cy="2710656"/>
          </a:xfrm>
        </p:spPr>
      </p:pic>
      <p:sp>
        <p:nvSpPr>
          <p:cNvPr id="5" name="TextBox 4"/>
          <p:cNvSpPr txBox="1"/>
          <p:nvPr/>
        </p:nvSpPr>
        <p:spPr>
          <a:xfrm>
            <a:off x="533400" y="1524000"/>
            <a:ext cx="8153400" cy="2554545"/>
          </a:xfrm>
          <a:prstGeom prst="rect">
            <a:avLst/>
          </a:prstGeom>
          <a:noFill/>
        </p:spPr>
        <p:txBody>
          <a:bodyPr wrap="square" rtlCol="0">
            <a:spAutoFit/>
          </a:bodyPr>
          <a:lstStyle/>
          <a:p>
            <a:pPr algn="ctr"/>
            <a:r>
              <a:rPr lang="en-US" sz="2200" b="1" dirty="0" smtClean="0"/>
              <a:t>Click on the picture below to access the Teen Health Website </a:t>
            </a:r>
          </a:p>
          <a:p>
            <a:endParaRPr lang="en-US" dirty="0"/>
          </a:p>
          <a:p>
            <a:pPr marL="342900" indent="-342900">
              <a:buAutoNum type="arabicPeriod"/>
            </a:pPr>
            <a:r>
              <a:rPr lang="en-US" sz="2000" dirty="0" smtClean="0"/>
              <a:t>Read the article </a:t>
            </a:r>
          </a:p>
          <a:p>
            <a:pPr marL="342900" indent="-342900">
              <a:buAutoNum type="arabicPeriod"/>
            </a:pPr>
            <a:r>
              <a:rPr lang="en-US" sz="2000" dirty="0" smtClean="0"/>
              <a:t>Click on the Journal Link on the right hand side of the article and complete the Personal Plan activity. </a:t>
            </a:r>
          </a:p>
          <a:p>
            <a:pPr marL="342900" indent="-342900">
              <a:buAutoNum type="arabicPeriod"/>
            </a:pPr>
            <a:endParaRPr lang="en-US" sz="2000" dirty="0" smtClean="0"/>
          </a:p>
          <a:p>
            <a:pPr marL="342900" indent="-342900" algn="ctr"/>
            <a:r>
              <a:rPr lang="en-US" sz="2000" b="1" dirty="0" smtClean="0"/>
              <a:t>Please take your time and answer as specifically and as detailed as necessary to paint a Do-able plan for you!</a:t>
            </a:r>
            <a:endParaRPr lang="en-US" sz="2000" b="1"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514</Words>
  <Application>Microsoft Macintosh PowerPoint</Application>
  <PresentationFormat>On-screen Show (4:3)</PresentationFormat>
  <Paragraphs>52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Exercise and You  Let’s Get a Plan!</vt:lpstr>
      <vt:lpstr>“Excuses only satisfy  the one who makes them!”</vt:lpstr>
      <vt:lpstr>To Snack or Not To Snack… Is your snack worth the work?</vt:lpstr>
      <vt:lpstr>To Snack or Not To Snack… is your snack worth the work?</vt:lpstr>
      <vt:lpstr>To Snack or Not To Snack… is your snack worth the work?</vt:lpstr>
      <vt:lpstr>Healthy Weight:</vt:lpstr>
      <vt:lpstr>3500 calories = 1 pound of fat</vt:lpstr>
      <vt:lpstr>“How did your diet add up?”</vt:lpstr>
      <vt:lpstr>Create Your Own Plan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justin plummer</dc:creator>
  <cp:lastModifiedBy>Microsoft Office User</cp:lastModifiedBy>
  <cp:revision>83</cp:revision>
  <dcterms:created xsi:type="dcterms:W3CDTF">2012-06-11T06:04:27Z</dcterms:created>
  <dcterms:modified xsi:type="dcterms:W3CDTF">2012-07-06T15:27:03Z</dcterms:modified>
</cp:coreProperties>
</file>